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21"/>
  </p:notesMasterIdLst>
  <p:handoutMasterIdLst>
    <p:handoutMasterId r:id="rId22"/>
  </p:handoutMasterIdLst>
  <p:sldIdLst>
    <p:sldId id="1706" r:id="rId6"/>
    <p:sldId id="1605" r:id="rId7"/>
    <p:sldId id="1709" r:id="rId8"/>
    <p:sldId id="1711" r:id="rId9"/>
    <p:sldId id="1714" r:id="rId10"/>
    <p:sldId id="1715" r:id="rId11"/>
    <p:sldId id="1716" r:id="rId12"/>
    <p:sldId id="1717" r:id="rId13"/>
    <p:sldId id="1718" r:id="rId14"/>
    <p:sldId id="1719" r:id="rId15"/>
    <p:sldId id="1721" r:id="rId16"/>
    <p:sldId id="1720" r:id="rId17"/>
    <p:sldId id="265" r:id="rId18"/>
    <p:sldId id="261" r:id="rId19"/>
    <p:sldId id="26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Adapive cards" id="{1E83ADB4-93AB-1A45-8DC1-B68FBB36C3ED}">
          <p14:sldIdLst>
            <p14:sldId id="1709"/>
            <p14:sldId id="1711"/>
          </p14:sldIdLst>
        </p14:section>
        <p14:section name="adaptive card development" id="{28A64FAC-A435-B547-8112-C50128F27900}">
          <p14:sldIdLst>
            <p14:sldId id="1714"/>
            <p14:sldId id="1715"/>
            <p14:sldId id="1716"/>
            <p14:sldId id="1717"/>
            <p14:sldId id="1718"/>
            <p14:sldId id="1719"/>
          </p14:sldIdLst>
        </p14:section>
        <p14:section name="deep links" id="{50904C25-6A0F-844A-8D8C-21E860AE5E34}">
          <p14:sldIdLst>
            <p14:sldId id="1721"/>
            <p14:sldId id="1720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273" autoAdjust="0"/>
    <p:restoredTop sz="64617" autoAdjust="0"/>
  </p:normalViewPr>
  <p:slideViewPr>
    <p:cSldViewPr snapToGrid="0">
      <p:cViewPr varScale="1">
        <p:scale>
          <a:sx n="130" d="100"/>
          <a:sy n="130" d="100"/>
        </p:scale>
        <p:origin x="232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11/30/19 9:34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section, we will explore how to invoke task modules with deep links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5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modules can be invoked using buttons and other types of user actions within Microsoft Teams. Another way to invoke a task module is with a deep link.</a:t>
            </a:r>
          </a:p>
          <a:p>
            <a:endParaRPr lang="en-US" dirty="0"/>
          </a:p>
          <a:p>
            <a:r>
              <a:rPr lang="en-US" dirty="0"/>
              <a:t>Deep links are URLs that contain specific values that Microsoft Teams uses to invoke the task module.</a:t>
            </a:r>
          </a:p>
          <a:p>
            <a:endParaRPr lang="en-US" dirty="0"/>
          </a:p>
          <a:p>
            <a:r>
              <a:rPr lang="en-US" dirty="0"/>
              <a:t>Let's look at each of these values:</a:t>
            </a:r>
          </a:p>
          <a:p>
            <a:endParaRPr lang="en-US" dirty="0"/>
          </a:p>
          <a:p>
            <a:r>
              <a:rPr lang="en-US" dirty="0"/>
              <a:t>- `&lt;APP_ID&gt;`: This is the ID of the custom Microsoft Teams app. The app ID, a GUID, can be found in the app's **</a:t>
            </a:r>
            <a:r>
              <a:rPr lang="en-US" dirty="0" err="1"/>
              <a:t>manifest.json</a:t>
            </a:r>
            <a:r>
              <a:rPr lang="en-US" dirty="0"/>
              <a:t>** file.</a:t>
            </a:r>
          </a:p>
          <a:p>
            <a:r>
              <a:rPr lang="en-US" dirty="0"/>
              <a:t>- `&lt;TASKINFO.*&gt;`: The additional properties in the query string of the URL map to specific properties on the `</a:t>
            </a:r>
            <a:r>
              <a:rPr lang="en-US" dirty="0" err="1"/>
              <a:t>taskInfo</a:t>
            </a:r>
            <a:r>
              <a:rPr lang="en-US" dirty="0"/>
              <a:t>` object covered in a previous unit.</a:t>
            </a:r>
          </a:p>
          <a:p>
            <a:endParaRPr lang="en-US" dirty="0"/>
          </a:p>
          <a:p>
            <a:r>
              <a:rPr lang="en-US" dirty="0"/>
              <a:t>The deep link can be used from anywhere, including the conversations within Microsoft Teams channels or in external applications.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11/30/19 9:34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section, we will explore Adaptive Cards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card is a user-interface (UI) container for short or related pieces of information. Cards can have multiple properties and attachments and can include buttons that can trigger Card actions.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Adaptive Cards are a cross-product specification for various Microsoft products including Bots, Outlook, Teams, and Windows. They're the recommended card type for new Microsoft Teams apps. Microsoft Teams supports multiple types of cards.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5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 Adaptive Card is represented as a JSON object. The JSON string defines all the controls, text, and actions that the hosting application will use to render the card.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JSON can be authored in any text editor. The Microsoft Teams app, App Studio, can be used to author Adaptive Cards starting with a template as well as preview the rendering of the card.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2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9:52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74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9:53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2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Adaptive Cards in task modules follows almost all the same rules as a HTML-based task module.</a:t>
            </a:r>
          </a:p>
          <a:p>
            <a:endParaRPr lang="en-US" dirty="0"/>
          </a:p>
          <a:p>
            <a:r>
              <a:rPr lang="en-US" dirty="0"/>
              <a:t>One difference is how you create the task module. If you recall, a task module is invoked by passing a populated instance of the `</a:t>
            </a:r>
            <a:r>
              <a:rPr lang="en-US" dirty="0" err="1"/>
              <a:t>taskInfo</a:t>
            </a:r>
            <a:r>
              <a:rPr lang="en-US" dirty="0"/>
              <a:t>` object in the `</a:t>
            </a:r>
            <a:r>
              <a:rPr lang="en-US" dirty="0" err="1"/>
              <a:t>microsoftTeams.tasks.startTask</a:t>
            </a:r>
            <a:r>
              <a:rPr lang="en-US" dirty="0"/>
              <a:t>()` method. For an HTML-based task module, you set the address of the web page loaded in the task module in the `</a:t>
            </a:r>
            <a:r>
              <a:rPr lang="en-US" dirty="0" err="1"/>
              <a:t>taskInfo.url</a:t>
            </a:r>
            <a:r>
              <a:rPr lang="en-US" dirty="0"/>
              <a:t>` property.</a:t>
            </a:r>
          </a:p>
          <a:p>
            <a:endParaRPr lang="en-US" dirty="0"/>
          </a:p>
          <a:p>
            <a:r>
              <a:rPr lang="en-US" dirty="0"/>
              <a:t>When using an Adaptive Card, you assign the JSON of the card to the `</a:t>
            </a:r>
            <a:r>
              <a:rPr lang="en-US" dirty="0" err="1"/>
              <a:t>taskInfo.card</a:t>
            </a:r>
            <a:r>
              <a:rPr lang="en-US" dirty="0"/>
              <a:t>` property.</a:t>
            </a:r>
          </a:p>
          <a:p>
            <a:endParaRPr lang="en-US" dirty="0"/>
          </a:p>
          <a:p>
            <a:r>
              <a:rPr lang="en-US" dirty="0"/>
              <a:t>The other difference with Adaptive Cards is in the parameter of the callback method defined when invoking the task module with the `</a:t>
            </a:r>
            <a:r>
              <a:rPr lang="en-US" dirty="0" err="1"/>
              <a:t>startTask</a:t>
            </a:r>
            <a:r>
              <a:rPr lang="en-US" dirty="0"/>
              <a:t>()` method. The values of all input controls defined in the Adaptive Card are returned in a single object, `result`, in the callback method.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11/30/19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4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6924490" cy="1828800"/>
          </a:xfrm>
        </p:spPr>
        <p:txBody>
          <a:bodyPr/>
          <a:lstStyle/>
          <a:p>
            <a:r>
              <a:rPr lang="en-US" dirty="0"/>
              <a:t>Using Adaptive </a:t>
            </a:r>
            <a:br>
              <a:rPr lang="en-US" dirty="0"/>
            </a:br>
            <a:r>
              <a:rPr lang="en-US" dirty="0"/>
              <a:t>Cards and Deep </a:t>
            </a:r>
            <a:br>
              <a:rPr lang="en-US" dirty="0"/>
            </a:br>
            <a:r>
              <a:rPr lang="en-US" dirty="0"/>
              <a:t>Links in Task </a:t>
            </a:r>
            <a:br>
              <a:rPr lang="en-US" dirty="0"/>
            </a:br>
            <a:r>
              <a:rPr lang="en-US" dirty="0"/>
              <a:t>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7432-A156-334C-8D71-49E8027D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7ADBC-8DB9-814A-9A97-F8C8B0EDD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109091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load adaptive card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any = require("./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YouTubeSelectorCard.json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title: "YouTube Video Selector",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card: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width: 350,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height: 250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(err: string, result: any): void =&gt; { };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microsoftTeams.tasks.startTask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764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5B016-2F86-AD40-8CA7-30482A3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Task Modules using deep links</a:t>
            </a:r>
          </a:p>
        </p:txBody>
      </p:sp>
    </p:spTree>
    <p:extLst>
      <p:ext uri="{BB962C8B-B14F-4D97-AF65-F5344CB8AC3E}">
        <p14:creationId xmlns:p14="http://schemas.microsoft.com/office/powerpoint/2010/main" val="37605673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1074-1603-1A42-9ADD-2C1AEBBE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task modules with deep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DE6D0-E525-CF49-98F2-9C5702EA64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493538"/>
          </a:xfrm>
        </p:spPr>
        <p:txBody>
          <a:bodyPr/>
          <a:lstStyle/>
          <a:p>
            <a:r>
              <a:rPr lang="en-US" dirty="0"/>
              <a:t>Task modules can be invoked from tabs, bots and via deep links</a:t>
            </a:r>
          </a:p>
          <a:p>
            <a:endParaRPr lang="en-US" dirty="0"/>
          </a:p>
          <a:p>
            <a:r>
              <a:rPr lang="en-US" dirty="0"/>
              <a:t>Deep link is a special URL that contains the </a:t>
            </a:r>
            <a:r>
              <a:rPr lang="en-US" b="1" dirty="0" err="1"/>
              <a:t>TaskModuleTaskInfo</a:t>
            </a:r>
            <a:r>
              <a:rPr lang="en-US" dirty="0"/>
              <a:t> object’s properties encoded in the query string</a:t>
            </a:r>
          </a:p>
          <a:p>
            <a:endParaRPr lang="en-US" dirty="0"/>
          </a:p>
          <a:p>
            <a:r>
              <a:rPr lang="en-US" dirty="0"/>
              <a:t>Can be used to invoke the task module from within Microsoft Teams (conversations, links in tabs, </a:t>
            </a:r>
            <a:r>
              <a:rPr lang="en-US" dirty="0" err="1"/>
              <a:t>etc</a:t>
            </a:r>
            <a:r>
              <a:rPr lang="en-US" dirty="0"/>
              <a:t>) or outside of Microsoft Teams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/l/task/&lt;APP_ID&gt;?</a:t>
            </a:r>
            <a:r>
              <a:rPr lang="en-US" dirty="0" err="1"/>
              <a:t>url</a:t>
            </a:r>
            <a:r>
              <a:rPr lang="en-US" dirty="0"/>
              <a:t>=&lt;TASKINFO.URL&gt;&amp;height=&lt;TASKINFO.HEIGHT&gt;&amp;width=&lt;TASKINFO.WIDTH&gt;&amp;title=&lt;TASKINFO.TITLE&gt;</a:t>
            </a:r>
          </a:p>
          <a:p>
            <a:endParaRPr lang="en-US" dirty="0"/>
          </a:p>
          <a:p>
            <a:r>
              <a:rPr lang="en-US" dirty="0"/>
              <a:t>Include the Microsoft Teams’ app’s unique ID in the URL, and all necessary properties for the task module project</a:t>
            </a:r>
          </a:p>
        </p:txBody>
      </p:sp>
    </p:spTree>
    <p:extLst>
      <p:ext uri="{BB962C8B-B14F-4D97-AF65-F5344CB8AC3E}">
        <p14:creationId xmlns:p14="http://schemas.microsoft.com/office/powerpoint/2010/main" val="32898139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Adaptive cards overview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Designing adaptive cards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Invoking task modules using Adaptive cards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Invoking task modules with deep links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5B016-2F86-AD40-8CA7-30482A3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</a:t>
            </a:r>
          </a:p>
        </p:txBody>
      </p:sp>
    </p:spTree>
    <p:extLst>
      <p:ext uri="{BB962C8B-B14F-4D97-AF65-F5344CB8AC3E}">
        <p14:creationId xmlns:p14="http://schemas.microsoft.com/office/powerpoint/2010/main" val="41239063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B12F-C234-1443-A696-D1AE3731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071F1-DF8B-7C48-817A-3A5A1BBAE5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262432"/>
          </a:xfrm>
        </p:spPr>
        <p:txBody>
          <a:bodyPr/>
          <a:lstStyle/>
          <a:p>
            <a:r>
              <a:rPr lang="en-US" dirty="0"/>
              <a:t>Card is a user-interface container for short / related pieces of information</a:t>
            </a:r>
          </a:p>
          <a:p>
            <a:endParaRPr lang="en-US" dirty="0"/>
          </a:p>
          <a:p>
            <a:r>
              <a:rPr lang="en-US" dirty="0"/>
              <a:t>Cards can have multiple properties, attachments and buttons that trigger Card actions</a:t>
            </a:r>
          </a:p>
          <a:p>
            <a:endParaRPr lang="en-US" dirty="0"/>
          </a:p>
          <a:p>
            <a:r>
              <a:rPr lang="en-US" dirty="0"/>
              <a:t>Adaptive cards are a cross product spec for cards in Microsoft products</a:t>
            </a:r>
          </a:p>
          <a:p>
            <a:endParaRPr lang="en-US" dirty="0"/>
          </a:p>
          <a:p>
            <a:r>
              <a:rPr lang="en-US" dirty="0"/>
              <a:t>Microsoft Teams recommends using Adaptive cards for new projects</a:t>
            </a:r>
          </a:p>
          <a:p>
            <a:endParaRPr lang="en-US" dirty="0"/>
          </a:p>
          <a:p>
            <a:r>
              <a:rPr lang="en-US" dirty="0"/>
              <a:t>Simplify creation of UX – focus on the content &amp; functionality, let Teams render it </a:t>
            </a:r>
          </a:p>
        </p:txBody>
      </p:sp>
    </p:spTree>
    <p:extLst>
      <p:ext uri="{BB962C8B-B14F-4D97-AF65-F5344CB8AC3E}">
        <p14:creationId xmlns:p14="http://schemas.microsoft.com/office/powerpoint/2010/main" val="15228317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5B016-2F86-AD40-8CA7-30482A3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Adaptive Cards for 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641355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008A9-7BBD-0445-8152-5C39B6E6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as JSON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E8BF5-11F3-0649-A387-916A6A233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001095"/>
          </a:xfrm>
        </p:spPr>
        <p:txBody>
          <a:bodyPr/>
          <a:lstStyle/>
          <a:p>
            <a:r>
              <a:rPr lang="en-US" dirty="0"/>
              <a:t>Adaptive cards are represented as a JSON object</a:t>
            </a:r>
          </a:p>
          <a:p>
            <a:endParaRPr lang="en-US" dirty="0"/>
          </a:p>
          <a:p>
            <a:r>
              <a:rPr lang="en-US" dirty="0"/>
              <a:t>JSON defines the controls, text and actions to the hosting application</a:t>
            </a:r>
          </a:p>
          <a:p>
            <a:endParaRPr lang="en-US" dirty="0"/>
          </a:p>
          <a:p>
            <a:r>
              <a:rPr lang="en-US" dirty="0"/>
              <a:t>Hosting application renders the card based on the JSON</a:t>
            </a:r>
          </a:p>
          <a:p>
            <a:endParaRPr lang="en-US" dirty="0"/>
          </a:p>
          <a:p>
            <a:r>
              <a:rPr lang="en-US" dirty="0"/>
              <a:t>Creating the JSON for Adaptive Cards:</a:t>
            </a:r>
          </a:p>
          <a:p>
            <a:endParaRPr lang="en-US" dirty="0"/>
          </a:p>
          <a:p>
            <a:r>
              <a:rPr lang="en-US" dirty="0"/>
              <a:t>	Author raw JSON</a:t>
            </a:r>
          </a:p>
          <a:p>
            <a:r>
              <a:rPr lang="en-US" dirty="0"/>
              <a:t>	Create using Microsoft Teams SDK</a:t>
            </a:r>
          </a:p>
          <a:p>
            <a:r>
              <a:rPr lang="en-US" dirty="0"/>
              <a:t>	Create &amp; preview using App Studio</a:t>
            </a:r>
          </a:p>
        </p:txBody>
      </p:sp>
    </p:spTree>
    <p:extLst>
      <p:ext uri="{BB962C8B-B14F-4D97-AF65-F5344CB8AC3E}">
        <p14:creationId xmlns:p14="http://schemas.microsoft.com/office/powerpoint/2010/main" val="2930015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A895-375C-7F4E-B030-D383B25C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49BD-6247-184A-93A1-2604442D6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1192213"/>
            <a:ext cx="11533187" cy="5102935"/>
          </a:xfrm>
        </p:spPr>
        <p:txBody>
          <a:bodyPr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"type":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"version": "1.0",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"body": [{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"items": [{ "type":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"text": "YouTube Video Selector", "weight": "bolder", "size":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extraLarge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 }]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},{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"items": [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"text": "Enter the ID of...", "wrap": true},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"id":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youTubeVideoId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"value": ””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"actions": [{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Action.Submit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"title": "Update"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5458-08E5-3B44-9A9B-E7F24C54F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6" t="23910" r="32604" b="23971"/>
          <a:stretch/>
        </p:blipFill>
        <p:spPr>
          <a:xfrm>
            <a:off x="7675563" y="2703160"/>
            <a:ext cx="3933825" cy="39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73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891B-495A-1D46-9E68-5EF1BCD8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Adaptive Cards with App Studio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D7578-BD42-4C44-B1DE-93547E6C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1269046"/>
            <a:ext cx="762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43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F978-4EC5-4A41-A59F-89CAB178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A82BD-903F-E049-8448-60C490970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Using Adaptive cards with task modules is similar to using web pages</a:t>
            </a:r>
          </a:p>
          <a:p>
            <a:endParaRPr lang="en-US" dirty="0"/>
          </a:p>
          <a:p>
            <a:r>
              <a:rPr lang="en-US" dirty="0"/>
              <a:t>Task module web pages require setting the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/>
              <a:t> of the web page</a:t>
            </a:r>
          </a:p>
          <a:p>
            <a:endParaRPr lang="en-US" dirty="0"/>
          </a:p>
          <a:p>
            <a:r>
              <a:rPr lang="en-US" dirty="0"/>
              <a:t>To use an Adaptive cards the card JSON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dirty="0"/>
              <a:t> property on the </a:t>
            </a:r>
            <a:r>
              <a:rPr lang="en-US" b="1" dirty="0" err="1"/>
              <a:t>TaskModuleTaskInfo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6440104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1449</Words>
  <Application>Microsoft Macintosh PowerPoint</Application>
  <PresentationFormat>Custom</PresentationFormat>
  <Paragraphs>150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Using Adaptive  Cards and Deep  Links in Task  Modules</vt:lpstr>
      <vt:lpstr>Overview</vt:lpstr>
      <vt:lpstr>Adaptive Cards</vt:lpstr>
      <vt:lpstr>Adaptive Cards Overview</vt:lpstr>
      <vt:lpstr>Developing Adaptive Cards for Microsoft Teams Task Modules</vt:lpstr>
      <vt:lpstr>Adaptive Cards as JSON objects</vt:lpstr>
      <vt:lpstr>Adaptive Card JSON</vt:lpstr>
      <vt:lpstr>Creating Adaptive Cards with App Studio</vt:lpstr>
      <vt:lpstr>Using Adaptive Cards with Task Modules</vt:lpstr>
      <vt:lpstr>Using Adaptive Cards with Task Modules</vt:lpstr>
      <vt:lpstr>Invoke Task Modules using deep links</vt:lpstr>
      <vt:lpstr>Invoke task modules with deep links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2019-11-30T15:03:53Z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